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98" r:id="rId4"/>
    <p:sldId id="258" r:id="rId5"/>
    <p:sldId id="280" r:id="rId6"/>
    <p:sldId id="259" r:id="rId7"/>
    <p:sldId id="260" r:id="rId8"/>
    <p:sldId id="262" r:id="rId9"/>
    <p:sldId id="261" r:id="rId10"/>
    <p:sldId id="263" r:id="rId11"/>
    <p:sldId id="283" r:id="rId12"/>
    <p:sldId id="265" r:id="rId13"/>
    <p:sldId id="266" r:id="rId14"/>
    <p:sldId id="267" r:id="rId15"/>
    <p:sldId id="268" r:id="rId16"/>
    <p:sldId id="270" r:id="rId17"/>
    <p:sldId id="269" r:id="rId18"/>
    <p:sldId id="271" r:id="rId19"/>
    <p:sldId id="272" r:id="rId20"/>
    <p:sldId id="273" r:id="rId21"/>
    <p:sldId id="274" r:id="rId22"/>
    <p:sldId id="282" r:id="rId23"/>
    <p:sldId id="290" r:id="rId24"/>
    <p:sldId id="299" r:id="rId25"/>
    <p:sldId id="300" r:id="rId26"/>
    <p:sldId id="291" r:id="rId27"/>
    <p:sldId id="292" r:id="rId28"/>
    <p:sldId id="301" r:id="rId29"/>
    <p:sldId id="302" r:id="rId30"/>
    <p:sldId id="303" r:id="rId31"/>
    <p:sldId id="304" r:id="rId32"/>
    <p:sldId id="294" r:id="rId33"/>
    <p:sldId id="295" r:id="rId34"/>
    <p:sldId id="296" r:id="rId35"/>
    <p:sldId id="297" r:id="rId36"/>
    <p:sldId id="307" r:id="rId37"/>
    <p:sldId id="306" r:id="rId38"/>
    <p:sldId id="308" r:id="rId39"/>
    <p:sldId id="309" r:id="rId40"/>
    <p:sldId id="310" r:id="rId41"/>
    <p:sldId id="311" r:id="rId42"/>
    <p:sldId id="288" r:id="rId43"/>
    <p:sldId id="28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3824" autoAdjust="0"/>
    <p:restoredTop sz="94660"/>
  </p:normalViewPr>
  <p:slideViewPr>
    <p:cSldViewPr>
      <p:cViewPr varScale="1">
        <p:scale>
          <a:sx n="68" d="100"/>
          <a:sy n="68" d="100"/>
        </p:scale>
        <p:origin x="-151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/>
          <a:lstStyle/>
          <a:p>
            <a:pPr>
              <a:defRPr/>
            </a:pPr>
            <a:r>
              <a:rPr lang="en-US"/>
              <a:t>No.</a:t>
            </a:r>
            <a:r>
              <a:rPr lang="en-US" baseline="0"/>
              <a:t> </a:t>
            </a:r>
            <a:r>
              <a:rPr lang="en-US"/>
              <a:t>of pairs selected</a:t>
            </a:r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strRef>
              <c:f>Sheet1!$B$1</c:f>
              <c:strCache>
                <c:ptCount val="1"/>
                <c:pt idx="0">
                  <c:v>no of pairs selected</c:v>
                </c:pt>
              </c:strCache>
            </c:strRef>
          </c:tx>
          <c:marker>
            <c:symbol val="none"/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  <c:pt idx="9">
                  <c:v>19</c:v>
                </c:pt>
                <c:pt idx="10">
                  <c:v>20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170</c:v>
                </c:pt>
                <c:pt idx="1">
                  <c:v>314</c:v>
                </c:pt>
                <c:pt idx="2">
                  <c:v>337</c:v>
                </c:pt>
                <c:pt idx="3">
                  <c:v>367</c:v>
                </c:pt>
                <c:pt idx="4">
                  <c:v>399</c:v>
                </c:pt>
                <c:pt idx="5">
                  <c:v>422</c:v>
                </c:pt>
                <c:pt idx="6">
                  <c:v>456</c:v>
                </c:pt>
                <c:pt idx="7">
                  <c:v>615</c:v>
                </c:pt>
                <c:pt idx="8">
                  <c:v>656</c:v>
                </c:pt>
                <c:pt idx="9">
                  <c:v>1744</c:v>
                </c:pt>
                <c:pt idx="10">
                  <c:v>5113</c:v>
                </c:pt>
              </c:numCache>
            </c:numRef>
          </c:yVal>
          <c:smooth val="1"/>
        </c:ser>
        <c:axId val="88262528"/>
        <c:axId val="98529664"/>
      </c:scatterChart>
      <c:valAx>
        <c:axId val="88262528"/>
        <c:scaling>
          <c:orientation val="minMax"/>
          <c:max val="20"/>
          <c:min val="10"/>
        </c:scaling>
        <c:axPos val="b"/>
        <c:numFmt formatCode="General" sourceLinked="1"/>
        <c:tickLblPos val="nextTo"/>
        <c:crossAx val="98529664"/>
        <c:crosses val="autoZero"/>
        <c:crossBetween val="midCat"/>
      </c:valAx>
      <c:valAx>
        <c:axId val="98529664"/>
        <c:scaling>
          <c:orientation val="minMax"/>
          <c:max val="5500"/>
          <c:min val="0"/>
        </c:scaling>
        <c:axPos val="l"/>
        <c:majorGridlines/>
        <c:numFmt formatCode="General" sourceLinked="1"/>
        <c:tickLblPos val="nextTo"/>
        <c:crossAx val="88262528"/>
        <c:crosses val="autoZero"/>
        <c:crossBetween val="midCat"/>
        <c:majorUnit val="500"/>
        <c:minorUnit val="100"/>
      </c:valAx>
    </c:plotArea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/>
          <a:lstStyle/>
          <a:p>
            <a:pPr>
              <a:defRPr/>
            </a:pPr>
            <a:r>
              <a:rPr lang="en-US"/>
              <a:t>No. of pairs selected</a:t>
            </a:r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strRef>
              <c:f>Sheet1!$F$1</c:f>
              <c:strCache>
                <c:ptCount val="1"/>
                <c:pt idx="0">
                  <c:v>no of pais selected</c:v>
                </c:pt>
              </c:strCache>
            </c:strRef>
          </c:tx>
          <c:marker>
            <c:symbol val="none"/>
          </c:marker>
          <c:xVal>
            <c:numRef>
              <c:f>Sheet1!$E$2:$E$7</c:f>
              <c:numCache>
                <c:formatCode>General</c:formatCode>
                <c:ptCount val="6"/>
                <c:pt idx="0">
                  <c:v>100</c:v>
                </c:pt>
                <c:pt idx="1">
                  <c:v>128</c:v>
                </c:pt>
                <c:pt idx="2">
                  <c:v>150</c:v>
                </c:pt>
                <c:pt idx="3">
                  <c:v>200</c:v>
                </c:pt>
                <c:pt idx="4">
                  <c:v>230</c:v>
                </c:pt>
                <c:pt idx="5">
                  <c:v>250</c:v>
                </c:pt>
              </c:numCache>
            </c:numRef>
          </c:xVal>
          <c:yVal>
            <c:numRef>
              <c:f>Sheet1!$F$2:$F$7</c:f>
              <c:numCache>
                <c:formatCode>General</c:formatCode>
                <c:ptCount val="6"/>
                <c:pt idx="0">
                  <c:v>2730</c:v>
                </c:pt>
                <c:pt idx="1">
                  <c:v>422</c:v>
                </c:pt>
                <c:pt idx="2">
                  <c:v>422</c:v>
                </c:pt>
                <c:pt idx="3">
                  <c:v>240</c:v>
                </c:pt>
                <c:pt idx="4">
                  <c:v>240</c:v>
                </c:pt>
                <c:pt idx="5">
                  <c:v>0</c:v>
                </c:pt>
              </c:numCache>
            </c:numRef>
          </c:yVal>
          <c:smooth val="1"/>
        </c:ser>
        <c:axId val="86265216"/>
        <c:axId val="88561920"/>
      </c:scatterChart>
      <c:valAx>
        <c:axId val="86265216"/>
        <c:scaling>
          <c:orientation val="minMax"/>
          <c:max val="250"/>
          <c:min val="100"/>
        </c:scaling>
        <c:axPos val="b"/>
        <c:numFmt formatCode="General" sourceLinked="1"/>
        <c:tickLblPos val="nextTo"/>
        <c:crossAx val="88561920"/>
        <c:crosses val="autoZero"/>
        <c:crossBetween val="midCat"/>
      </c:valAx>
      <c:valAx>
        <c:axId val="88561920"/>
        <c:scaling>
          <c:orientation val="minMax"/>
        </c:scaling>
        <c:axPos val="l"/>
        <c:majorGridlines/>
        <c:numFmt formatCode="General" sourceLinked="1"/>
        <c:tickLblPos val="nextTo"/>
        <c:crossAx val="86265216"/>
        <c:crosses val="autoZero"/>
        <c:crossBetween val="midCat"/>
        <c:majorUnit val="500"/>
      </c:valAx>
    </c:plotArea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IN"/>
  <c:chart>
    <c:title>
      <c:tx>
        <c:rich>
          <a:bodyPr/>
          <a:lstStyle/>
          <a:p>
            <a:pPr>
              <a:defRPr/>
            </a:pPr>
            <a:r>
              <a:rPr lang="en-US"/>
              <a:t>no of pairs selected</a:t>
            </a:r>
          </a:p>
        </c:rich>
      </c:tx>
      <c:layout/>
    </c:title>
    <c:plotArea>
      <c:layout/>
      <c:scatterChart>
        <c:scatterStyle val="smoothMarker"/>
        <c:ser>
          <c:idx val="0"/>
          <c:order val="0"/>
          <c:tx>
            <c:strRef>
              <c:f>Sheet1!$F$10</c:f>
              <c:strCache>
                <c:ptCount val="1"/>
                <c:pt idx="0">
                  <c:v>no of pais selected</c:v>
                </c:pt>
              </c:strCache>
            </c:strRef>
          </c:tx>
          <c:marker>
            <c:symbol val="none"/>
          </c:marker>
          <c:xVal>
            <c:numRef>
              <c:f>Sheet1!$E$11:$E$19</c:f>
              <c:numCache>
                <c:formatCode>General</c:formatCode>
                <c:ptCount val="9"/>
                <c:pt idx="1">
                  <c:v>75</c:v>
                </c:pt>
                <c:pt idx="2">
                  <c:v>100</c:v>
                </c:pt>
                <c:pt idx="3">
                  <c:v>128</c:v>
                </c:pt>
                <c:pt idx="4">
                  <c:v>150</c:v>
                </c:pt>
                <c:pt idx="5">
                  <c:v>200</c:v>
                </c:pt>
                <c:pt idx="6">
                  <c:v>250</c:v>
                </c:pt>
                <c:pt idx="7">
                  <c:v>290</c:v>
                </c:pt>
                <c:pt idx="8">
                  <c:v>300</c:v>
                </c:pt>
              </c:numCache>
            </c:numRef>
          </c:xVal>
          <c:yVal>
            <c:numRef>
              <c:f>Sheet1!$F$11:$F$19</c:f>
              <c:numCache>
                <c:formatCode>General</c:formatCode>
                <c:ptCount val="9"/>
                <c:pt idx="1">
                  <c:v>954</c:v>
                </c:pt>
                <c:pt idx="2">
                  <c:v>422</c:v>
                </c:pt>
                <c:pt idx="3">
                  <c:v>422</c:v>
                </c:pt>
                <c:pt idx="4">
                  <c:v>422</c:v>
                </c:pt>
                <c:pt idx="5">
                  <c:v>422</c:v>
                </c:pt>
                <c:pt idx="6">
                  <c:v>422</c:v>
                </c:pt>
                <c:pt idx="7">
                  <c:v>422</c:v>
                </c:pt>
                <c:pt idx="8">
                  <c:v>0</c:v>
                </c:pt>
              </c:numCache>
            </c:numRef>
          </c:yVal>
          <c:smooth val="1"/>
        </c:ser>
        <c:axId val="88238720"/>
        <c:axId val="88773376"/>
      </c:scatterChart>
      <c:valAx>
        <c:axId val="88238720"/>
        <c:scaling>
          <c:orientation val="minMax"/>
          <c:max val="300"/>
          <c:min val="75"/>
        </c:scaling>
        <c:axPos val="b"/>
        <c:numFmt formatCode="General" sourceLinked="1"/>
        <c:tickLblPos val="nextTo"/>
        <c:crossAx val="88773376"/>
        <c:crosses val="autoZero"/>
        <c:crossBetween val="midCat"/>
      </c:valAx>
      <c:valAx>
        <c:axId val="88773376"/>
        <c:scaling>
          <c:orientation val="minMax"/>
          <c:max val="1000"/>
          <c:min val="0"/>
        </c:scaling>
        <c:axPos val="l"/>
        <c:majorGridlines/>
        <c:numFmt formatCode="General" sourceLinked="1"/>
        <c:tickLblPos val="nextTo"/>
        <c:crossAx val="88238720"/>
        <c:crosses val="autoZero"/>
        <c:crossBetween val="midCat"/>
        <c:majorUnit val="100"/>
      </c:valAx>
    </c:plotArea>
    <c:plotVisOnly val="1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63AF-217D-45D8-9959-1A582271D006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8D43E1-6E45-477B-ABBF-1CF01E6D3433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57060-653E-4AC0-8239-F15415B6CE24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6AD65-55D8-4B40-9D05-A1F6723A835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CF7911D-1EDF-4DC8-89CA-98D0449D117F}" type="datetimeFigureOut">
              <a:rPr lang="en-US" smtClean="0"/>
              <a:pPr/>
              <a:t>4/27/2014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CB8B003-CDC7-4513-89A6-4798807747FC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571472" y="2000850"/>
            <a:ext cx="4357686" cy="485715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1857356" y="285728"/>
            <a:ext cx="7072330" cy="168115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Image Forgery Analysis &amp; Detection Using Image Processing For Forensic Sciences</a:t>
            </a:r>
            <a:endParaRPr lang="en-US" sz="2000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43570" y="4000504"/>
            <a:ext cx="3286148" cy="253841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ysClr val="windowText" lastClr="000000"/>
                </a:solidFill>
                <a:latin typeface="Verdana" pitchFamily="34" charset="0"/>
              </a:rPr>
              <a:t>Project Mentor :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ysClr val="windowText" lastClr="000000"/>
                </a:solidFill>
                <a:latin typeface="Verdana" pitchFamily="34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Verdana" pitchFamily="34" charset="0"/>
              </a:rPr>
              <a:t>Mrs. </a:t>
            </a:r>
            <a:r>
              <a:rPr lang="en-US" b="1" dirty="0" err="1" smtClean="0">
                <a:solidFill>
                  <a:srgbClr val="FF0000"/>
                </a:solidFill>
                <a:latin typeface="Verdana" pitchFamily="34" charset="0"/>
              </a:rPr>
              <a:t>Sharmila</a:t>
            </a:r>
            <a:r>
              <a:rPr lang="en-US" b="1" dirty="0" smtClean="0">
                <a:solidFill>
                  <a:srgbClr val="FF0000"/>
                </a:solidFill>
                <a:latin typeface="Verdana" pitchFamily="3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Verdana" pitchFamily="34" charset="0"/>
              </a:rPr>
              <a:t>Sengupta</a:t>
            </a:r>
            <a:r>
              <a:rPr lang="en-US" b="1" dirty="0" smtClean="0">
                <a:solidFill>
                  <a:srgbClr val="FF0000"/>
                </a:solidFill>
                <a:latin typeface="Verdana" pitchFamily="34" charset="0"/>
              </a:rPr>
              <a:t>.</a:t>
            </a:r>
          </a:p>
          <a:p>
            <a:r>
              <a:rPr lang="en-US" b="1" dirty="0" smtClean="0">
                <a:solidFill>
                  <a:sysClr val="windowText" lastClr="000000"/>
                </a:solidFill>
                <a:latin typeface="Verdana" pitchFamily="34" charset="0"/>
              </a:rPr>
              <a:t>Group Members :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Verdana" pitchFamily="34" charset="0"/>
              </a:rPr>
              <a:t> </a:t>
            </a:r>
            <a:r>
              <a:rPr lang="en-US" dirty="0" smtClean="0">
                <a:solidFill>
                  <a:sysClr val="windowText" lastClr="000000"/>
                </a:solidFill>
                <a:latin typeface="Verdana" pitchFamily="34" charset="0"/>
              </a:rPr>
              <a:t>     1. Jaya Kukreja.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Verdana" pitchFamily="34" charset="0"/>
              </a:rPr>
              <a:t> </a:t>
            </a:r>
            <a:r>
              <a:rPr lang="en-US" dirty="0" smtClean="0">
                <a:solidFill>
                  <a:sysClr val="windowText" lastClr="000000"/>
                </a:solidFill>
                <a:latin typeface="Verdana" pitchFamily="34" charset="0"/>
              </a:rPr>
              <a:t>     2. Hiral Shah.</a:t>
            </a:r>
          </a:p>
          <a:p>
            <a:r>
              <a:rPr lang="en-US" dirty="0">
                <a:solidFill>
                  <a:sysClr val="windowText" lastClr="000000"/>
                </a:solidFill>
                <a:latin typeface="Verdana" pitchFamily="34" charset="0"/>
              </a:rPr>
              <a:t> </a:t>
            </a:r>
            <a:r>
              <a:rPr lang="en-US" dirty="0" smtClean="0">
                <a:solidFill>
                  <a:sysClr val="windowText" lastClr="000000"/>
                </a:solidFill>
                <a:latin typeface="Verdana" pitchFamily="34" charset="0"/>
              </a:rPr>
              <a:t>     3. Prajakta Shinde.</a:t>
            </a:r>
            <a:endParaRPr lang="en-US" dirty="0">
              <a:solidFill>
                <a:sysClr val="windowText" lastClr="000000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28596" y="21429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Recognition</a:t>
            </a:r>
            <a:endParaRPr lang="en-IN" sz="3200" b="1" dirty="0"/>
          </a:p>
        </p:txBody>
      </p:sp>
      <p:pic>
        <p:nvPicPr>
          <p:cNvPr id="10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00034" y="1500174"/>
            <a:ext cx="7467600" cy="4873752"/>
          </a:xfrm>
        </p:spPr>
        <p:txBody>
          <a:bodyPr>
            <a:noAutofit/>
          </a:bodyPr>
          <a:lstStyle/>
          <a:p>
            <a:r>
              <a:rPr lang="en-IN" sz="1800" dirty="0" smtClean="0"/>
              <a:t>PCA is one of the most important techniques in image recognition and feature extraction.</a:t>
            </a:r>
          </a:p>
          <a:p>
            <a:endParaRPr lang="en-IN" sz="1800" dirty="0" smtClean="0"/>
          </a:p>
          <a:p>
            <a:r>
              <a:rPr lang="en-IN" sz="1800" dirty="0" smtClean="0"/>
              <a:t>Denote column vectors xi ∈ </a:t>
            </a:r>
            <a:r>
              <a:rPr lang="en-IN" sz="1800" dirty="0" err="1" smtClean="0"/>
              <a:t>Rn</a:t>
            </a:r>
            <a:r>
              <a:rPr lang="en-IN" sz="1800" dirty="0" smtClean="0"/>
              <a:t>, </a:t>
            </a:r>
            <a:r>
              <a:rPr lang="en-IN" sz="1800" dirty="0" err="1" smtClean="0"/>
              <a:t>i</a:t>
            </a:r>
            <a:r>
              <a:rPr lang="en-IN" sz="1800" dirty="0" smtClean="0"/>
              <a:t> = 1, ..., N as the input data.</a:t>
            </a:r>
          </a:p>
          <a:p>
            <a:r>
              <a:rPr lang="en-IN" sz="1800" dirty="0" smtClean="0"/>
              <a:t>The overall mean is:</a:t>
            </a:r>
            <a:r>
              <a:rPr lang="en-IN" sz="1800" dirty="0" smtClean="0">
                <a:sym typeface="Symbol"/>
              </a:rPr>
              <a:t>           </a:t>
            </a:r>
          </a:p>
          <a:p>
            <a:pPr>
              <a:buNone/>
            </a:pPr>
            <a:r>
              <a:rPr lang="en-IN" sz="1800" dirty="0" smtClean="0">
                <a:sym typeface="Symbol"/>
              </a:rPr>
              <a:t>				    =</a:t>
            </a:r>
          </a:p>
          <a:p>
            <a:endParaRPr lang="en-US" sz="1800" dirty="0" smtClean="0">
              <a:sym typeface="Symbol"/>
            </a:endParaRPr>
          </a:p>
          <a:p>
            <a:r>
              <a:rPr lang="en-US" sz="1800" dirty="0" smtClean="0"/>
              <a:t>The zero-</a:t>
            </a:r>
            <a:r>
              <a:rPr lang="en-US" sz="1800" dirty="0" err="1" smtClean="0"/>
              <a:t>meaned</a:t>
            </a:r>
            <a:r>
              <a:rPr lang="en-US" sz="1800" dirty="0" smtClean="0"/>
              <a:t> data is packed into a n x N matrix : </a:t>
            </a:r>
          </a:p>
          <a:p>
            <a:pPr>
              <a:buNone/>
            </a:pPr>
            <a:r>
              <a:rPr lang="en-US" sz="1800" dirty="0" smtClean="0"/>
              <a:t>			M  =  ( x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 - </a:t>
            </a:r>
            <a:r>
              <a:rPr lang="en-US" sz="1800" dirty="0" smtClean="0">
                <a:sym typeface="Symbol"/>
              </a:rPr>
              <a:t>  x2 -   ….. </a:t>
            </a:r>
            <a:r>
              <a:rPr lang="en-US" sz="1800" dirty="0" err="1" smtClean="0">
                <a:sym typeface="Symbol"/>
              </a:rPr>
              <a:t>xN</a:t>
            </a:r>
            <a:r>
              <a:rPr lang="en-US" sz="1800" dirty="0" smtClean="0">
                <a:sym typeface="Symbol"/>
              </a:rPr>
              <a:t> -  )</a:t>
            </a:r>
          </a:p>
          <a:p>
            <a:endParaRPr lang="en-US" sz="1800" dirty="0" smtClean="0">
              <a:sym typeface="Symbol"/>
            </a:endParaRPr>
          </a:p>
          <a:p>
            <a:r>
              <a:rPr lang="en-US" sz="1800" dirty="0" smtClean="0">
                <a:sym typeface="Symbol"/>
              </a:rPr>
              <a:t>The n x n covariance matrix is computed as : </a:t>
            </a:r>
          </a:p>
          <a:p>
            <a:pPr>
              <a:buNone/>
            </a:pPr>
            <a:r>
              <a:rPr lang="en-US" sz="1800" dirty="0" smtClean="0">
                <a:sym typeface="Symbol"/>
              </a:rPr>
              <a:t>				C = MM</a:t>
            </a:r>
            <a:r>
              <a:rPr lang="en-US" sz="1800" baseline="30000" dirty="0" smtClean="0">
                <a:sym typeface="Symbol"/>
              </a:rPr>
              <a:t>T</a:t>
            </a:r>
          </a:p>
          <a:p>
            <a:pPr>
              <a:buNone/>
            </a:pPr>
            <a:endParaRPr lang="en-US" sz="1800" baseline="30000" dirty="0" smtClean="0">
              <a:sym typeface="Symbol"/>
            </a:endParaRPr>
          </a:p>
          <a:p>
            <a:r>
              <a:rPr lang="en-US" sz="1800" dirty="0" smtClean="0"/>
              <a:t>The principle components are the eigenvectors </a:t>
            </a:r>
            <a:r>
              <a:rPr lang="en-US" sz="1800" dirty="0" err="1" smtClean="0"/>
              <a:t>ej</a:t>
            </a:r>
            <a:r>
              <a:rPr lang="en-US" sz="1800" dirty="0" smtClean="0"/>
              <a:t> of the covariance matrix (i.e., </a:t>
            </a:r>
            <a:r>
              <a:rPr lang="en-US" sz="1800" dirty="0" err="1" smtClean="0"/>
              <a:t>Cjej</a:t>
            </a:r>
            <a:r>
              <a:rPr lang="en-US" sz="1800" dirty="0" smtClean="0"/>
              <a:t>=</a:t>
            </a:r>
            <a:r>
              <a:rPr lang="en-US" sz="1800" dirty="0" smtClean="0">
                <a:sym typeface="Symbol"/>
              </a:rPr>
              <a:t></a:t>
            </a:r>
            <a:r>
              <a:rPr lang="en-US" sz="1800" dirty="0" err="1" smtClean="0">
                <a:sym typeface="Symbol"/>
              </a:rPr>
              <a:t>jej</a:t>
            </a:r>
            <a:r>
              <a:rPr lang="en-US" sz="1800" dirty="0" smtClean="0">
                <a:sym typeface="Symbol"/>
              </a:rPr>
              <a:t>),where the </a:t>
            </a:r>
            <a:r>
              <a:rPr lang="en-US" sz="1800" dirty="0" err="1" smtClean="0">
                <a:sym typeface="Symbol"/>
              </a:rPr>
              <a:t>eigenvalue</a:t>
            </a:r>
            <a:r>
              <a:rPr lang="en-US" sz="1800" dirty="0" smtClean="0">
                <a:sym typeface="Symbol"/>
              </a:rPr>
              <a:t>, j is proportional to the variance of the original data along the </a:t>
            </a:r>
            <a:r>
              <a:rPr lang="en-US" sz="1800" dirty="0" err="1" smtClean="0">
                <a:sym typeface="Symbol"/>
              </a:rPr>
              <a:t>jth</a:t>
            </a:r>
            <a:r>
              <a:rPr lang="en-US" sz="1800" dirty="0" smtClean="0">
                <a:sym typeface="Symbol"/>
              </a:rPr>
              <a:t> eigenvector.</a:t>
            </a:r>
            <a:r>
              <a:rPr lang="en-US" sz="1800" dirty="0" smtClean="0"/>
              <a:t>)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9058" y="2643182"/>
            <a:ext cx="762000" cy="8273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Algorithm:</a:t>
            </a:r>
            <a:endParaRPr lang="en-IN" sz="3200" b="1" dirty="0"/>
          </a:p>
        </p:txBody>
      </p:sp>
      <p:pic>
        <p:nvPicPr>
          <p:cNvPr id="4" name="Picture 1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214678" y="214290"/>
            <a:ext cx="2762728" cy="6143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Hiral\Downloads\for.jpg"/>
          <p:cNvPicPr>
            <a:picLocks noChangeAspect="1" noChangeArrowheads="1"/>
          </p:cNvPicPr>
          <p:nvPr/>
        </p:nvPicPr>
        <p:blipFill>
          <a:blip r:embed="rId3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Examples:</a:t>
            </a:r>
            <a:endParaRPr lang="en-IN" sz="3200" b="1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28662" y="2500306"/>
            <a:ext cx="2984835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857752" y="2571744"/>
            <a:ext cx="2854474" cy="28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85720" y="5786454"/>
            <a:ext cx="3765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Oriented view of flower to be tested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4714876" y="5572140"/>
            <a:ext cx="2851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Front view of same flower </a:t>
            </a:r>
          </a:p>
          <a:p>
            <a:r>
              <a:rPr lang="en-US" dirty="0"/>
              <a:t>stored in database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>
          <a:xfrm>
            <a:off x="285720" y="1071546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4143372" y="1071546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19" name="Picture 4" descr="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2500306"/>
            <a:ext cx="3103484" cy="2540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 descr="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357686" y="2500306"/>
            <a:ext cx="3079181" cy="250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428596" y="5429264"/>
            <a:ext cx="304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Image with stamp for testing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4500562" y="5357826"/>
            <a:ext cx="3257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Image recognized after testing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>
          <a:xfrm>
            <a:off x="214282" y="1071546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4071934" y="1071546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10" name="Picture 4" descr="1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42910" y="1857364"/>
            <a:ext cx="2928958" cy="341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214810" y="2143116"/>
            <a:ext cx="3300746" cy="271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143372" y="5429264"/>
            <a:ext cx="334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Resulting image from database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428596" y="5429264"/>
            <a:ext cx="3352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Image with </a:t>
            </a:r>
            <a:r>
              <a:rPr lang="en-US" dirty="0" smtClean="0"/>
              <a:t>slightly rotated face</a:t>
            </a:r>
          </a:p>
          <a:p>
            <a:r>
              <a:rPr lang="en-US" dirty="0" smtClean="0"/>
              <a:t> for testing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>
          <a:xfrm>
            <a:off x="285720" y="1000108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4000496" y="1000108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10" name="Picture 8" descr="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2143116"/>
            <a:ext cx="3055259" cy="329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 descr="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286248" y="2214554"/>
            <a:ext cx="3046615" cy="312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357158" y="5857892"/>
            <a:ext cx="3357586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Image with specks for testing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286248" y="5929330"/>
            <a:ext cx="3346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Resulting image from database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>
          <a:xfrm>
            <a:off x="428596" y="1071546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4143372" y="1071546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11" name="Picture 4" descr="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85786" y="1928802"/>
            <a:ext cx="29146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357686" y="1928802"/>
            <a:ext cx="29146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500034" y="5929330"/>
            <a:ext cx="3357586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/>
              <a:t>Image with accessories and </a:t>
            </a:r>
          </a:p>
          <a:p>
            <a:r>
              <a:rPr lang="en-US"/>
              <a:t>facemark for testing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357686" y="6000768"/>
            <a:ext cx="309342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Resulting image stored in </a:t>
            </a:r>
          </a:p>
          <a:p>
            <a:r>
              <a:rPr lang="en-US" dirty="0"/>
              <a:t>database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>
          <a:xfrm>
            <a:off x="428596" y="1071546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4143372" y="1071546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357158" y="5572140"/>
            <a:ext cx="36471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Image </a:t>
            </a:r>
            <a:r>
              <a:rPr lang="en-US" dirty="0" smtClean="0"/>
              <a:t>with different expression </a:t>
            </a:r>
          </a:p>
          <a:p>
            <a:r>
              <a:rPr lang="en-US" dirty="0" smtClean="0"/>
              <a:t>for </a:t>
            </a:r>
            <a:r>
              <a:rPr lang="en-US" dirty="0"/>
              <a:t>testing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4286248" y="5572140"/>
            <a:ext cx="3509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Resulting image from database</a:t>
            </a:r>
            <a:endParaRPr lang="en-US" dirty="0"/>
          </a:p>
        </p:txBody>
      </p:sp>
      <p:pic>
        <p:nvPicPr>
          <p:cNvPr id="11" name="Picture 4" descr="2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85720" y="2428868"/>
            <a:ext cx="3657600" cy="2289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6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429124" y="2000240"/>
            <a:ext cx="2786081" cy="331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>
          <a:xfrm>
            <a:off x="428596" y="1071546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4143372" y="1071546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357158" y="5572140"/>
            <a:ext cx="36840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Image </a:t>
            </a:r>
            <a:r>
              <a:rPr lang="en-US" dirty="0" smtClean="0"/>
              <a:t>with tilted face for </a:t>
            </a:r>
            <a:r>
              <a:rPr lang="en-US" dirty="0"/>
              <a:t>testing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4286248" y="5572140"/>
            <a:ext cx="3509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Resulting image from database</a:t>
            </a:r>
            <a:endParaRPr lang="en-US" dirty="0"/>
          </a:p>
        </p:txBody>
      </p:sp>
      <p:pic>
        <p:nvPicPr>
          <p:cNvPr id="3074" name="Picture 2" descr="F:\hiral\BE PROJECT\PCA\PCA_based Face Recognition System\TestDatabase\12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2071678"/>
            <a:ext cx="1899176" cy="3171820"/>
          </a:xfrm>
          <a:prstGeom prst="rect">
            <a:avLst/>
          </a:prstGeom>
          <a:noFill/>
        </p:spPr>
      </p:pic>
      <p:pic>
        <p:nvPicPr>
          <p:cNvPr id="3075" name="Picture 3" descr="F:\hiral\BE PROJECT\PCA\PCA_based Face Recognition System\TrainDatabase\3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2071678"/>
            <a:ext cx="1857388" cy="31020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cs typeface="Times New Roman" pitchFamily="18" charset="0"/>
              </a:rPr>
              <a:t>Deletion of an Object Forgery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 portion from the picture is copied and pasted over any unwanted portion in the same image. </a:t>
            </a:r>
            <a:endParaRPr lang="en-IN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16" y="2428868"/>
            <a:ext cx="2362200" cy="3964287"/>
          </a:xfrm>
          <a:prstGeom prst="rect">
            <a:avLst/>
          </a:prstGeom>
        </p:spPr>
      </p:pic>
      <p:pic>
        <p:nvPicPr>
          <p:cNvPr id="5" name="Picture 2" descr="C:\Users\Hiral\Downloads\for.jpg"/>
          <p:cNvPicPr>
            <a:picLocks noChangeAspect="1" noChangeArrowheads="1"/>
          </p:cNvPicPr>
          <p:nvPr/>
        </p:nvPicPr>
        <p:blipFill>
          <a:blip r:embed="rId3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Problem Definition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sz="2000" dirty="0" smtClean="0"/>
              <a:t>Images play an important role in forensics laboratory. With the ease of using image-processing tools, non-existing situations can be created and presented as evidence in a court of law.  I</a:t>
            </a:r>
            <a:r>
              <a:rPr lang="en-IN" sz="2000" dirty="0" smtClean="0"/>
              <a:t>t </a:t>
            </a:r>
            <a:r>
              <a:rPr lang="en-IN" sz="2000" dirty="0" smtClean="0"/>
              <a:t>is simple to manipulate and modify digital images without leaving any obvious traces of tampering</a:t>
            </a:r>
            <a:r>
              <a:rPr lang="en-IN" sz="2000" dirty="0" smtClean="0"/>
              <a:t>.</a:t>
            </a:r>
            <a:r>
              <a:rPr lang="en-IN" sz="2000" dirty="0" smtClean="0"/>
              <a:t> This diminishes the credibility of photographs as a definitive proof of events.</a:t>
            </a:r>
            <a:r>
              <a:rPr lang="en-IN" sz="2000" dirty="0" smtClean="0"/>
              <a:t> </a:t>
            </a:r>
            <a:r>
              <a:rPr lang="en-IN" sz="2000" dirty="0" smtClean="0"/>
              <a:t>For digital image to be used as evidence, image authentication is necessary. </a:t>
            </a:r>
            <a:r>
              <a:rPr lang="en-US" sz="2000" dirty="0" smtClean="0"/>
              <a:t>Digital image forensics is used for authenticating information available in images. </a:t>
            </a:r>
            <a:endParaRPr lang="en-US" sz="2000" dirty="0" smtClean="0"/>
          </a:p>
          <a:p>
            <a:r>
              <a:rPr lang="en-US" sz="2000" dirty="0" smtClean="0"/>
              <a:t>This </a:t>
            </a:r>
            <a:r>
              <a:rPr lang="en-US" sz="2000" dirty="0" smtClean="0"/>
              <a:t>project encompasses analysis of possible image forgeries and implementation of detection techniques for some of the forgeries. </a:t>
            </a:r>
            <a:endParaRPr lang="en-IN" sz="2000" dirty="0" smtClean="0"/>
          </a:p>
          <a:p>
            <a:r>
              <a:rPr lang="en-IN" sz="2000" dirty="0" smtClean="0"/>
              <a:t>Implementation involves:</a:t>
            </a:r>
          </a:p>
          <a:p>
            <a:pPr lvl="1">
              <a:buFont typeface="Wingdings" pitchFamily="2" charset="2"/>
              <a:buChar char="Ø"/>
            </a:pPr>
            <a:r>
              <a:rPr lang="en-IN" sz="2200" dirty="0" smtClean="0"/>
              <a:t>Recognition</a:t>
            </a:r>
          </a:p>
          <a:p>
            <a:pPr lvl="1">
              <a:buFont typeface="Wingdings" pitchFamily="2" charset="2"/>
              <a:buChar char="Ø"/>
            </a:pPr>
            <a:r>
              <a:rPr lang="en-IN" sz="2200" dirty="0" smtClean="0"/>
              <a:t>Splicing</a:t>
            </a:r>
          </a:p>
          <a:p>
            <a:pPr lvl="1">
              <a:buFont typeface="Wingdings" pitchFamily="2" charset="2"/>
              <a:buChar char="Ø"/>
            </a:pPr>
            <a:r>
              <a:rPr lang="en-IN" sz="2200" dirty="0" smtClean="0"/>
              <a:t>Steganalysis </a:t>
            </a:r>
          </a:p>
          <a:p>
            <a:pPr lvl="1">
              <a:buFont typeface="Wingdings" pitchFamily="2" charset="2"/>
              <a:buChar char="Ø"/>
            </a:pPr>
            <a:r>
              <a:rPr lang="en-IN" sz="2200" dirty="0" smtClean="0"/>
              <a:t>Copy-move forgery detection</a:t>
            </a:r>
          </a:p>
          <a:p>
            <a:pPr lvl="1">
              <a:buFont typeface="Wingdings" pitchFamily="2" charset="2"/>
              <a:buChar char="Ø"/>
            </a:pPr>
            <a:r>
              <a:rPr lang="en-IN" sz="2200" dirty="0" smtClean="0"/>
              <a:t>Detection of deletion of an object</a:t>
            </a:r>
          </a:p>
          <a:p>
            <a:endParaRPr lang="en-IN" dirty="0"/>
          </a:p>
        </p:txBody>
      </p:sp>
      <p:pic>
        <p:nvPicPr>
          <p:cNvPr id="6" name="Picture 2" descr="C:\Users\Hiral\Downloads\for.jpg"/>
          <p:cNvPicPr>
            <a:picLocks noChangeAspect="1" noChangeArrowheads="1"/>
          </p:cNvPicPr>
          <p:nvPr/>
        </p:nvPicPr>
        <p:blipFill>
          <a:blip r:embed="rId3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Examples:</a:t>
            </a:r>
            <a:endParaRPr lang="en-IN" sz="3200" b="1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5122" name="Picture 2" descr="C:\Users\Hiral\Documents\MATLAB\crime_scene1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7199" y="2928934"/>
            <a:ext cx="3775483" cy="2669385"/>
          </a:xfrm>
          <a:prstGeom prst="rect">
            <a:avLst/>
          </a:prstGeom>
          <a:noFill/>
        </p:spPr>
      </p:pic>
      <p:pic>
        <p:nvPicPr>
          <p:cNvPr id="5123" name="Picture 3" descr="C:\Users\Hiral\Documents\MATLAB\crimesceneresult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371974" y="2880941"/>
            <a:ext cx="3843363" cy="27173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>
          <a:xfrm>
            <a:off x="357158" y="1428736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4357686" y="1428736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8194" name="Picture 2" descr="C:\Users\Hiral\Documents\MATLAB\cars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2571744"/>
            <a:ext cx="3970449" cy="2286016"/>
          </a:xfrm>
          <a:prstGeom prst="rect">
            <a:avLst/>
          </a:prstGeom>
          <a:noFill/>
        </p:spPr>
      </p:pic>
      <p:pic>
        <p:nvPicPr>
          <p:cNvPr id="8195" name="Picture 3" descr="C:\Users\Hiral\Documents\MATLAB\carsresult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357686" y="2517177"/>
            <a:ext cx="4000528" cy="23033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>
          <a:xfrm>
            <a:off x="357158" y="1428736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4357686" y="1428736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1026" name="Picture 2" descr="C:\Users\Hiral\Documents\MATLAB\planes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2500306"/>
            <a:ext cx="3857652" cy="2700356"/>
          </a:xfrm>
          <a:prstGeom prst="rect">
            <a:avLst/>
          </a:prstGeom>
          <a:noFill/>
        </p:spPr>
      </p:pic>
      <p:pic>
        <p:nvPicPr>
          <p:cNvPr id="1027" name="Picture 3" descr="C:\Users\Hiral\Documents\MATLAB\planesresult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357685" y="2500306"/>
            <a:ext cx="3861709" cy="2703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cs typeface="Times New Roman" pitchFamily="18" charset="0"/>
              </a:rPr>
              <a:t>Splicing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571472" y="1571612"/>
            <a:ext cx="7500990" cy="1071570"/>
          </a:xfrm>
        </p:spPr>
        <p:txBody>
          <a:bodyPr>
            <a:normAutofit/>
          </a:bodyPr>
          <a:lstStyle/>
          <a:p>
            <a:pPr algn="just"/>
            <a:r>
              <a:rPr lang="en-IN" sz="2000" dirty="0" smtClean="0"/>
              <a:t>It is a method of tampering images by combining two sources to produce a new image which retains the majority of one image for detail.</a:t>
            </a:r>
            <a:endParaRPr lang="en-IN" sz="2200" dirty="0" smtClean="0"/>
          </a:p>
        </p:txBody>
      </p:sp>
      <p:pic>
        <p:nvPicPr>
          <p:cNvPr id="9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0298" y="2603083"/>
            <a:ext cx="4714908" cy="4254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Exmaples</a:t>
            </a:r>
            <a:r>
              <a:rPr lang="en-US" b="1" dirty="0" smtClean="0"/>
              <a:t>: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428596" y="1643050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500562" y="1643050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5720" y="2643182"/>
            <a:ext cx="3897853" cy="272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Content Placeholder 7"/>
          <p:cNvPicPr>
            <a:picLocks noGrp="1"/>
          </p:cNvPicPr>
          <p:nvPr>
            <p:ph sz="quarter" idx="4"/>
          </p:nvPr>
        </p:nvPicPr>
        <p:blipFill>
          <a:blip r:embed="rId3"/>
          <a:srcRect l="9639" t="16300" r="9096" b="9031"/>
          <a:stretch>
            <a:fillRect/>
          </a:stretch>
        </p:blipFill>
        <p:spPr bwMode="auto">
          <a:xfrm>
            <a:off x="4357686" y="2643182"/>
            <a:ext cx="4057677" cy="271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Users\Hiral\Downloads\for.jpg"/>
          <p:cNvPicPr>
            <a:picLocks noChangeAspect="1" noChangeArrowheads="1"/>
          </p:cNvPicPr>
          <p:nvPr/>
        </p:nvPicPr>
        <p:blipFill>
          <a:blip r:embed="rId4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500034" y="1428736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500562" y="1428736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9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13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2285992"/>
            <a:ext cx="4186820" cy="297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500562" y="2285992"/>
            <a:ext cx="4157666" cy="297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Double quantization effect</a:t>
            </a:r>
            <a:endParaRPr lang="en-IN" sz="3200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IN" dirty="0" smtClean="0"/>
              <a:t>These two images look identical, although the second picture was opened in a graphic editor and then saved.</a:t>
            </a:r>
          </a:p>
          <a:p>
            <a:pPr fontAlgn="base">
              <a:buNone/>
            </a:pPr>
            <a:r>
              <a:rPr lang="en-IN" dirty="0" smtClean="0"/>
              <a:t> </a:t>
            </a:r>
          </a:p>
          <a:p>
            <a:pPr fontAlgn="base">
              <a:buNone/>
            </a:pPr>
            <a:endParaRPr lang="en-US" dirty="0" smtClean="0"/>
          </a:p>
          <a:p>
            <a:pPr fontAlgn="base">
              <a:buNone/>
            </a:pPr>
            <a:endParaRPr lang="en-IN" dirty="0" smtClean="0"/>
          </a:p>
          <a:p>
            <a:pPr fontAlgn="base"/>
            <a:r>
              <a:rPr lang="en-IN" dirty="0" smtClean="0"/>
              <a:t>The following is the difference in their histograms:</a:t>
            </a:r>
          </a:p>
          <a:p>
            <a:endParaRPr lang="en-IN" dirty="0"/>
          </a:p>
        </p:txBody>
      </p:sp>
      <p:pic>
        <p:nvPicPr>
          <p:cNvPr id="14" name="Picture 13" descr="C:\Users\Hiral\Documents\MATLAB\leaves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2714620"/>
            <a:ext cx="23336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C:\Users\Hiral\Documents\MATLAB\leavesoriginal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2714620"/>
            <a:ext cx="229552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/>
          <p:nvPr/>
        </p:nvPicPr>
        <p:blipFill>
          <a:blip r:embed="rId4"/>
          <a:srcRect l="6424" t="19726" r="7292" b="4102"/>
          <a:stretch>
            <a:fillRect/>
          </a:stretch>
        </p:blipFill>
        <p:spPr bwMode="auto">
          <a:xfrm>
            <a:off x="2714612" y="4572008"/>
            <a:ext cx="2714644" cy="2100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Users\Hiral\Downloads\for.jpg"/>
          <p:cNvPicPr>
            <a:picLocks noChangeAspect="1" noChangeArrowheads="1"/>
          </p:cNvPicPr>
          <p:nvPr/>
        </p:nvPicPr>
        <p:blipFill>
          <a:blip r:embed="rId5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Double quantization effect</a:t>
            </a:r>
            <a:endParaRPr lang="en-IN" sz="3200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Original image and the second image is created by scaling the red rose as well as tilting by 180 degrees.</a:t>
            </a:r>
          </a:p>
          <a:p>
            <a:pPr fontAlgn="base">
              <a:buNone/>
            </a:pPr>
            <a:r>
              <a:rPr lang="en-IN" dirty="0" smtClean="0"/>
              <a:t> </a:t>
            </a:r>
          </a:p>
          <a:p>
            <a:pPr fontAlgn="base">
              <a:buNone/>
            </a:pPr>
            <a:r>
              <a:rPr lang="en-IN" dirty="0" smtClean="0"/>
              <a:t> </a:t>
            </a:r>
          </a:p>
          <a:p>
            <a:pPr fontAlgn="base">
              <a:buNone/>
            </a:pPr>
            <a:r>
              <a:rPr lang="en-IN" dirty="0" smtClean="0"/>
              <a:t> </a:t>
            </a:r>
          </a:p>
          <a:p>
            <a:pPr fontAlgn="base"/>
            <a:r>
              <a:rPr lang="en-IN" dirty="0" smtClean="0"/>
              <a:t>The following is the difference in their histograms:</a:t>
            </a:r>
          </a:p>
          <a:p>
            <a:endParaRPr lang="en-IN" dirty="0"/>
          </a:p>
        </p:txBody>
      </p:sp>
      <p:pic>
        <p:nvPicPr>
          <p:cNvPr id="17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8" name="Picture 7" descr="C:\Users\Hiral\Documents\MATLAB\redroses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2714620"/>
            <a:ext cx="2286016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C:\Users\Hiral\Documents\MATLAB\red-roses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2714620"/>
            <a:ext cx="2214578" cy="140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5"/>
          <a:srcRect l="5729" t="18750" r="6424" b="4883"/>
          <a:stretch>
            <a:fillRect/>
          </a:stretch>
        </p:blipFill>
        <p:spPr bwMode="auto">
          <a:xfrm>
            <a:off x="2571736" y="4572008"/>
            <a:ext cx="2786082" cy="208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Non-Consistent Image</a:t>
            </a:r>
            <a:endParaRPr lang="en-IN" sz="3200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JPEG is a </a:t>
            </a:r>
            <a:r>
              <a:rPr lang="en-IN" dirty="0" err="1" smtClean="0"/>
              <a:t>lossy</a:t>
            </a:r>
            <a:r>
              <a:rPr lang="en-IN" dirty="0" smtClean="0"/>
              <a:t> format.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Every time the same image is opened and saved in the JPEG format, some </a:t>
            </a:r>
            <a:r>
              <a:rPr lang="en-IN" dirty="0" smtClean="0"/>
              <a:t>apparent visual quality is lost and some artifacts appear</a:t>
            </a:r>
            <a:r>
              <a:rPr lang="en-US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You can easily reproduce the issue by opening a JPEG file, saving it, closing, then opening and saving again. Repeat several times, and you’ll start noticing the difference; sooner if higher compression levels are specified.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IN" dirty="0"/>
          </a:p>
        </p:txBody>
      </p:sp>
      <p:pic>
        <p:nvPicPr>
          <p:cNvPr id="17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</a:t>
            </a:r>
            <a:endParaRPr lang="en-IN" sz="3200" b="1" dirty="0"/>
          </a:p>
        </p:txBody>
      </p:sp>
      <p:pic>
        <p:nvPicPr>
          <p:cNvPr id="17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142984"/>
            <a:ext cx="3183893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1142984"/>
            <a:ext cx="3214710" cy="270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0100" y="3929066"/>
            <a:ext cx="3214710" cy="270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00562" y="3929066"/>
            <a:ext cx="3214710" cy="272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7467600" cy="785834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Block Diagram</a:t>
            </a:r>
            <a:endParaRPr lang="en-IN" sz="3200" b="1" dirty="0"/>
          </a:p>
        </p:txBody>
      </p:sp>
      <p:pic>
        <p:nvPicPr>
          <p:cNvPr id="5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71472" y="785794"/>
            <a:ext cx="7215238" cy="58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 smtClean="0">
                <a:cs typeface="Times New Roman" pitchFamily="18" charset="0"/>
              </a:rPr>
              <a:t>Steganography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sz="2200" dirty="0" err="1" smtClean="0"/>
              <a:t>Steganography</a:t>
            </a:r>
            <a:r>
              <a:rPr lang="en-IN" sz="2200" dirty="0" smtClean="0"/>
              <a:t> is the science that involves communicating secret data in an appropriate multimedia carrier, e.g., image, audio, and video files.</a:t>
            </a:r>
          </a:p>
        </p:txBody>
      </p:sp>
      <p:pic>
        <p:nvPicPr>
          <p:cNvPr id="5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 l="39568" t="35577" r="40666" b="9821"/>
          <a:stretch>
            <a:fillRect/>
          </a:stretch>
        </p:blipFill>
        <p:spPr bwMode="auto">
          <a:xfrm>
            <a:off x="2786050" y="2786058"/>
            <a:ext cx="257176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Examples:</a:t>
            </a:r>
            <a:endParaRPr lang="en-IN" sz="3200" b="1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 l="10606" t="20455" r="7576" b="7954"/>
          <a:stretch>
            <a:fillRect/>
          </a:stretch>
        </p:blipFill>
        <p:spPr bwMode="auto">
          <a:xfrm>
            <a:off x="3857620" y="2571744"/>
            <a:ext cx="4878195" cy="379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C:\Users\Hiral\Documents\MATLAB\img.pn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85720" y="3071810"/>
            <a:ext cx="3429024" cy="25717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Result Analysis</a:t>
            </a:r>
            <a:endParaRPr lang="en-IN" sz="32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Not forged 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429124" y="1571612"/>
            <a:ext cx="3657600" cy="658368"/>
          </a:xfrm>
        </p:spPr>
        <p:txBody>
          <a:bodyPr/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Forged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429124" y="2786058"/>
            <a:ext cx="4087888" cy="270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14282" y="2786058"/>
            <a:ext cx="4143372" cy="2736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"/>
          </p:nvPr>
        </p:nvSpPr>
        <p:spPr>
          <a:xfrm>
            <a:off x="428596" y="1285860"/>
            <a:ext cx="3657600" cy="658368"/>
          </a:xfrm>
        </p:spPr>
        <p:txBody>
          <a:bodyPr/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Not forged 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357686" y="1285860"/>
            <a:ext cx="3500462" cy="658368"/>
          </a:xfrm>
        </p:spPr>
        <p:txBody>
          <a:bodyPr/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Forged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58" y="2571744"/>
            <a:ext cx="3801685" cy="3124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429124" y="2357430"/>
            <a:ext cx="3357586" cy="368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"/>
          </p:nvPr>
        </p:nvSpPr>
        <p:spPr>
          <a:xfrm>
            <a:off x="428596" y="1285860"/>
            <a:ext cx="3657600" cy="658368"/>
          </a:xfrm>
        </p:spPr>
        <p:txBody>
          <a:bodyPr/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Not forged 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357686" y="1285860"/>
            <a:ext cx="3500462" cy="658368"/>
          </a:xfrm>
        </p:spPr>
        <p:txBody>
          <a:bodyPr/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Forged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625" y="2648218"/>
            <a:ext cx="3686175" cy="299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357686" y="2643182"/>
            <a:ext cx="3904683" cy="2987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"/>
          </p:nvPr>
        </p:nvSpPr>
        <p:spPr>
          <a:xfrm>
            <a:off x="428596" y="1270434"/>
            <a:ext cx="3643338" cy="658368"/>
          </a:xfrm>
        </p:spPr>
        <p:txBody>
          <a:bodyPr/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Not forged :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357686" y="1285860"/>
            <a:ext cx="3500462" cy="658368"/>
          </a:xfrm>
        </p:spPr>
        <p:txBody>
          <a:bodyPr/>
          <a:lstStyle/>
          <a:p>
            <a:pPr algn="ctr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Forged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5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6248" y="2428868"/>
            <a:ext cx="3814765" cy="271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357158" y="2428868"/>
            <a:ext cx="3757642" cy="2681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Copy Move Forgery &amp; Deletion of an Object Detection</a:t>
            </a:r>
            <a:endParaRPr lang="en-IN" b="1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71478"/>
          </a:xfrm>
        </p:spPr>
        <p:txBody>
          <a:bodyPr/>
          <a:lstStyle/>
          <a:p>
            <a:r>
              <a:rPr lang="en-US" dirty="0" smtClean="0"/>
              <a:t>Effect of parameter </a:t>
            </a:r>
            <a:r>
              <a:rPr lang="en-US" b="1" dirty="0" err="1" smtClean="0"/>
              <a:t>Nn</a:t>
            </a:r>
            <a:r>
              <a:rPr lang="en-US" dirty="0" smtClean="0"/>
              <a:t> on output:</a:t>
            </a:r>
            <a:endParaRPr lang="en-IN" dirty="0"/>
          </a:p>
        </p:txBody>
      </p:sp>
      <p:pic>
        <p:nvPicPr>
          <p:cNvPr id="54276" name="Picture 25" descr="Kittens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143116"/>
            <a:ext cx="3215224" cy="1643074"/>
          </a:xfrm>
          <a:prstGeom prst="rect">
            <a:avLst/>
          </a:prstGeom>
          <a:noFill/>
        </p:spPr>
      </p:pic>
      <p:pic>
        <p:nvPicPr>
          <p:cNvPr id="54275" name="Picture 8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10" y="2143116"/>
            <a:ext cx="3214710" cy="1654895"/>
          </a:xfrm>
          <a:prstGeom prst="rect">
            <a:avLst/>
          </a:prstGeom>
          <a:noFill/>
        </p:spPr>
      </p:pic>
      <p:pic>
        <p:nvPicPr>
          <p:cNvPr id="54274" name="Picture 78"/>
          <p:cNvPicPr>
            <a:picLocks noChangeAspect="1" noChangeArrowheads="1"/>
          </p:cNvPicPr>
          <p:nvPr/>
        </p:nvPicPr>
        <p:blipFill>
          <a:blip r:embed="rId4"/>
          <a:srcRect l="31190" t="22394" r="31451" b="44194"/>
          <a:stretch>
            <a:fillRect/>
          </a:stretch>
        </p:blipFill>
        <p:spPr bwMode="auto">
          <a:xfrm>
            <a:off x="714348" y="4429132"/>
            <a:ext cx="3214710" cy="1681165"/>
          </a:xfrm>
          <a:prstGeom prst="rect">
            <a:avLst/>
          </a:prstGeom>
          <a:noFill/>
        </p:spPr>
      </p:pic>
      <p:pic>
        <p:nvPicPr>
          <p:cNvPr id="54273" name="Picture 8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4810" y="4429132"/>
            <a:ext cx="3214710" cy="1681165"/>
          </a:xfrm>
          <a:prstGeom prst="rect">
            <a:avLst/>
          </a:prstGeom>
          <a:noFill/>
        </p:spPr>
      </p:pic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0" y="1781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0" y="443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0" y="5762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5852" y="3857628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214942" y="3857628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Nn</a:t>
            </a:r>
            <a:r>
              <a:rPr lang="en-US" dirty="0" smtClean="0"/>
              <a:t>=10</a:t>
            </a:r>
            <a:endParaRPr lang="en-IN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785918" y="6143644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Nn</a:t>
            </a:r>
            <a:r>
              <a:rPr lang="en-US" dirty="0" smtClean="0"/>
              <a:t>=15</a:t>
            </a:r>
            <a:endParaRPr lang="en-IN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214942" y="6143644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Nn</a:t>
            </a:r>
            <a:r>
              <a:rPr lang="en-US" dirty="0" smtClean="0"/>
              <a:t>=17</a:t>
            </a:r>
            <a:endParaRPr lang="en-IN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571472" y="500042"/>
          <a:ext cx="7643866" cy="547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"/>
          </p:nvPr>
        </p:nvSpPr>
        <p:spPr>
          <a:xfrm>
            <a:off x="428596" y="500042"/>
            <a:ext cx="7467600" cy="471478"/>
          </a:xfrm>
        </p:spPr>
        <p:txBody>
          <a:bodyPr/>
          <a:lstStyle/>
          <a:p>
            <a:r>
              <a:rPr lang="en-US" dirty="0" smtClean="0"/>
              <a:t>Effect of parameter </a:t>
            </a:r>
            <a:r>
              <a:rPr lang="en-US" b="1" dirty="0" err="1" smtClean="0"/>
              <a:t>Nn</a:t>
            </a:r>
            <a:r>
              <a:rPr lang="en-US" dirty="0" smtClean="0"/>
              <a:t> on output:</a:t>
            </a:r>
            <a:endParaRPr lang="en-IN" dirty="0"/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0" y="1781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0" y="443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0" y="5762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7348" name="Picture 25" descr="Kittens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3215224" cy="1643074"/>
          </a:xfrm>
          <a:prstGeom prst="rect">
            <a:avLst/>
          </a:prstGeom>
          <a:noFill/>
        </p:spPr>
      </p:pic>
      <p:pic>
        <p:nvPicPr>
          <p:cNvPr id="57347" name="Picture 8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2" y="1357298"/>
            <a:ext cx="3214710" cy="1649006"/>
          </a:xfrm>
          <a:prstGeom prst="rect">
            <a:avLst/>
          </a:prstGeom>
          <a:noFill/>
        </p:spPr>
      </p:pic>
      <p:pic>
        <p:nvPicPr>
          <p:cNvPr id="57346" name="Picture 78"/>
          <p:cNvPicPr>
            <a:picLocks noChangeAspect="1" noChangeArrowheads="1"/>
          </p:cNvPicPr>
          <p:nvPr/>
        </p:nvPicPr>
        <p:blipFill>
          <a:blip r:embed="rId4"/>
          <a:srcRect l="31190" t="22394" r="31451" b="44194"/>
          <a:stretch>
            <a:fillRect/>
          </a:stretch>
        </p:blipFill>
        <p:spPr bwMode="auto">
          <a:xfrm>
            <a:off x="571472" y="3929066"/>
            <a:ext cx="3215738" cy="1619520"/>
          </a:xfrm>
          <a:prstGeom prst="rect">
            <a:avLst/>
          </a:prstGeom>
          <a:noFill/>
        </p:spPr>
      </p:pic>
      <p:pic>
        <p:nvPicPr>
          <p:cNvPr id="57345" name="Picture 8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00562" y="3929066"/>
            <a:ext cx="3214710" cy="1647827"/>
          </a:xfrm>
          <a:prstGeom prst="rect">
            <a:avLst/>
          </a:prstGeom>
          <a:noFill/>
        </p:spPr>
      </p:pic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238125" y="31051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85852" y="3071810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5429256" y="3071810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Nf</a:t>
            </a:r>
            <a:r>
              <a:rPr lang="en-US" dirty="0" smtClean="0"/>
              <a:t>=100</a:t>
            </a:r>
            <a:endParaRPr lang="en-IN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71604" y="5643578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Nf</a:t>
            </a:r>
            <a:r>
              <a:rPr lang="en-US" dirty="0" smtClean="0"/>
              <a:t>=128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57818" y="5643578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Nf</a:t>
            </a:r>
            <a:r>
              <a:rPr lang="en-US" dirty="0" smtClean="0"/>
              <a:t>=200</a:t>
            </a:r>
            <a:endParaRPr lang="en-IN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500034" y="428604"/>
          <a:ext cx="8001056" cy="547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Input processing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b="1" dirty="0" smtClean="0"/>
              <a:t>Image Acquisition:</a:t>
            </a:r>
          </a:p>
          <a:p>
            <a:pPr>
              <a:buNone/>
            </a:pPr>
            <a:r>
              <a:rPr lang="en-US" sz="2800" dirty="0" smtClean="0"/>
              <a:t>		</a:t>
            </a:r>
            <a:r>
              <a:rPr lang="en-US" sz="2300" dirty="0" smtClean="0"/>
              <a:t>Images are obtained directly from devices like camera, scanner, etc or media, newspapers, magazines, photographs.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b="1" dirty="0" smtClean="0"/>
              <a:t>Analog to Digital conversion:</a:t>
            </a:r>
          </a:p>
          <a:p>
            <a:pPr>
              <a:buNone/>
            </a:pPr>
            <a:r>
              <a:rPr lang="en-US" sz="2800" dirty="0" smtClean="0"/>
              <a:t>		</a:t>
            </a:r>
            <a:r>
              <a:rPr lang="en-US" sz="2300" dirty="0" smtClean="0"/>
              <a:t>For digital image processing, analog images are converted into digital images by analog to digital conversion. </a:t>
            </a:r>
          </a:p>
          <a:p>
            <a:endParaRPr lang="en-US" sz="2800" dirty="0" smtClean="0"/>
          </a:p>
          <a:p>
            <a:r>
              <a:rPr lang="en-US" sz="2800" b="1" dirty="0" err="1" smtClean="0"/>
              <a:t>Denoising</a:t>
            </a:r>
            <a:r>
              <a:rPr lang="en-US" sz="2800" b="1" dirty="0" smtClean="0"/>
              <a:t>:</a:t>
            </a:r>
          </a:p>
          <a:p>
            <a:pPr>
              <a:buNone/>
            </a:pPr>
            <a:r>
              <a:rPr lang="en-US" sz="2800" dirty="0" smtClean="0"/>
              <a:t>		</a:t>
            </a:r>
            <a:r>
              <a:rPr lang="en-US" sz="2300" dirty="0" smtClean="0"/>
              <a:t>Different filters like high-pass filters, low-pass filters, median filters are used for </a:t>
            </a:r>
            <a:r>
              <a:rPr lang="en-US" sz="2300" dirty="0" err="1" smtClean="0"/>
              <a:t>denoising</a:t>
            </a:r>
            <a:r>
              <a:rPr lang="en-US" sz="2300" dirty="0" smtClean="0"/>
              <a:t> of noises present in images like salt-and-pepper, Gaussian, quantization, shot noise, etc</a:t>
            </a:r>
          </a:p>
          <a:p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"/>
          </p:nvPr>
        </p:nvSpPr>
        <p:spPr>
          <a:xfrm>
            <a:off x="428596" y="500042"/>
            <a:ext cx="7467600" cy="471478"/>
          </a:xfrm>
        </p:spPr>
        <p:txBody>
          <a:bodyPr/>
          <a:lstStyle/>
          <a:p>
            <a:r>
              <a:rPr lang="en-US" dirty="0" smtClean="0"/>
              <a:t>Effect of parameter </a:t>
            </a:r>
            <a:r>
              <a:rPr lang="en-US" b="1" dirty="0" err="1" smtClean="0"/>
              <a:t>Nd</a:t>
            </a:r>
            <a:r>
              <a:rPr lang="en-US" dirty="0" smtClean="0"/>
              <a:t> on output:</a:t>
            </a:r>
            <a:endParaRPr lang="en-IN" dirty="0"/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0" y="1781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279" name="Rectangle 7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4280" name="Rectangle 8"/>
          <p:cNvSpPr>
            <a:spLocks noChangeArrowheads="1"/>
          </p:cNvSpPr>
          <p:nvPr/>
        </p:nvSpPr>
        <p:spPr bwMode="auto">
          <a:xfrm>
            <a:off x="0" y="44386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4281" name="Rectangle 9"/>
          <p:cNvSpPr>
            <a:spLocks noChangeArrowheads="1"/>
          </p:cNvSpPr>
          <p:nvPr/>
        </p:nvSpPr>
        <p:spPr bwMode="auto">
          <a:xfrm>
            <a:off x="0" y="5762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7348" name="Picture 25" descr="Kittens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357298"/>
            <a:ext cx="3215224" cy="1643074"/>
          </a:xfrm>
          <a:prstGeom prst="rect">
            <a:avLst/>
          </a:prstGeom>
          <a:noFill/>
        </p:spPr>
      </p:pic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238125" y="31051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85852" y="3071810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Image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5429256" y="3071810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Nd</a:t>
            </a:r>
            <a:r>
              <a:rPr lang="en-US" dirty="0" smtClean="0"/>
              <a:t>=75</a:t>
            </a:r>
            <a:endParaRPr lang="en-IN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71604" y="5643578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Nd</a:t>
            </a:r>
            <a:r>
              <a:rPr lang="en-US" dirty="0" smtClean="0"/>
              <a:t>=100</a:t>
            </a:r>
            <a:endParaRPr lang="en-IN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357818" y="5643578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Nd</a:t>
            </a:r>
            <a:r>
              <a:rPr lang="en-US" dirty="0" smtClean="0"/>
              <a:t>=300</a:t>
            </a:r>
            <a:endParaRPr lang="en-IN" b="1" dirty="0"/>
          </a:p>
        </p:txBody>
      </p:sp>
      <p:pic>
        <p:nvPicPr>
          <p:cNvPr id="19" name="Picture 1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357298"/>
            <a:ext cx="3214710" cy="164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/>
          <p:cNvPicPr/>
          <p:nvPr/>
        </p:nvPicPr>
        <p:blipFill>
          <a:blip r:embed="rId4"/>
          <a:srcRect l="31191" t="22394" r="31451" b="44194"/>
          <a:stretch>
            <a:fillRect/>
          </a:stretch>
        </p:blipFill>
        <p:spPr bwMode="auto">
          <a:xfrm>
            <a:off x="571472" y="4000504"/>
            <a:ext cx="3214710" cy="160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4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00562" y="4000504"/>
            <a:ext cx="3214710" cy="1681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285720" y="357166"/>
          <a:ext cx="8143932" cy="5616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 smtClean="0"/>
              <a:t>Achivements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/>
              <a:t>Published paper entitled “Retouching Detection and </a:t>
            </a:r>
            <a:r>
              <a:rPr lang="en-IN" dirty="0" err="1" smtClean="0"/>
              <a:t>Steganalysis</a:t>
            </a:r>
            <a:r>
              <a:rPr lang="en-IN" dirty="0" smtClean="0"/>
              <a:t>”, in IJEIR journal, Volume-2, Issue-6, November 2013.</a:t>
            </a:r>
          </a:p>
          <a:p>
            <a:r>
              <a:rPr lang="en-IN" dirty="0" smtClean="0"/>
              <a:t>Selected for presenting the project on Technology Day.</a:t>
            </a:r>
          </a:p>
          <a:p>
            <a:r>
              <a:rPr lang="en-US" dirty="0" smtClean="0"/>
              <a:t>Paper accepted in </a:t>
            </a:r>
            <a:r>
              <a:rPr lang="en-IN" dirty="0" smtClean="0"/>
              <a:t>IJECCE journal Volume-5, Issue-2,</a:t>
            </a:r>
            <a:r>
              <a:rPr lang="en-IN" b="1" dirty="0" smtClean="0"/>
              <a:t> </a:t>
            </a:r>
            <a:r>
              <a:rPr lang="en-IN" dirty="0" smtClean="0"/>
              <a:t>Mar. - April 2014.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Conclusion &amp; future Scope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sz="2000" dirty="0" smtClean="0"/>
              <a:t>Most of the confidential forgery detection requires an Optical Laboratory</a:t>
            </a:r>
            <a:r>
              <a:rPr lang="en-US" sz="2000" b="1" dirty="0" smtClean="0"/>
              <a:t> </a:t>
            </a:r>
            <a:r>
              <a:rPr lang="en-US" sz="2000" dirty="0" smtClean="0"/>
              <a:t> which uses magnifiers, high-powered  microscopes (micro and macro objectives), </a:t>
            </a:r>
            <a:r>
              <a:rPr lang="en-US" sz="2000" dirty="0" err="1" smtClean="0"/>
              <a:t>polarizers</a:t>
            </a:r>
            <a:r>
              <a:rPr lang="en-US" sz="2000" dirty="0" smtClean="0"/>
              <a:t>,  complete spectral analyzers, including infrared, ultraviolet (short and long wave) and LASER fluorescence amplification technologies</a:t>
            </a:r>
            <a:r>
              <a:rPr lang="en-US" sz="2000" b="1" dirty="0" smtClean="0"/>
              <a:t>.</a:t>
            </a:r>
            <a:endParaRPr lang="en-IN" sz="2000" dirty="0" smtClean="0"/>
          </a:p>
          <a:p>
            <a:r>
              <a:rPr lang="en-US" sz="2000" dirty="0" smtClean="0"/>
              <a:t>Using MATLAB, we have implemented few algorithms to detect some of the forgeries.  </a:t>
            </a:r>
          </a:p>
          <a:p>
            <a:r>
              <a:rPr lang="en-US" sz="2000" dirty="0" smtClean="0"/>
              <a:t>Advancement in image forgeries necessitates detection techniques that make use of artificial intelligent, expert system, common sense reasoning, and machine learning technologies from the perspective of simulating human thought.</a:t>
            </a:r>
            <a:endParaRPr lang="en-IN" sz="2000" dirty="0" smtClean="0"/>
          </a:p>
          <a:p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Forgery Analysis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600" b="1" dirty="0" smtClean="0"/>
              <a:t>Questioned documents</a:t>
            </a:r>
          </a:p>
          <a:p>
            <a:r>
              <a:rPr lang="en-US" sz="2600" b="1" dirty="0" smtClean="0"/>
              <a:t>Art forgery</a:t>
            </a:r>
            <a:r>
              <a:rPr lang="en-US" sz="2600" dirty="0" smtClean="0"/>
              <a:t> </a:t>
            </a:r>
          </a:p>
          <a:p>
            <a:pPr lvl="0"/>
            <a:r>
              <a:rPr lang="en-US" sz="2600" b="1" dirty="0" smtClean="0"/>
              <a:t>I</a:t>
            </a:r>
            <a:r>
              <a:rPr lang="en-US" sz="2600" b="1" dirty="0" smtClean="0"/>
              <a:t>mage </a:t>
            </a:r>
            <a:r>
              <a:rPr lang="en-US" sz="2600" b="1" dirty="0" smtClean="0"/>
              <a:t>forgery </a:t>
            </a:r>
            <a:endParaRPr lang="en-IN" sz="2600" dirty="0" smtClean="0"/>
          </a:p>
          <a:p>
            <a:pPr lvl="1">
              <a:buFont typeface="Arial" pitchFamily="34" charset="0"/>
              <a:buChar char="•"/>
            </a:pPr>
            <a:r>
              <a:rPr lang="en-US" sz="2400" b="1" dirty="0" smtClean="0"/>
              <a:t>Copy-Move Forgery or Cloning</a:t>
            </a:r>
          </a:p>
          <a:p>
            <a:pPr lvl="1">
              <a:buFont typeface="Arial" pitchFamily="34" charset="0"/>
              <a:buChar char="•"/>
            </a:pPr>
            <a:r>
              <a:rPr lang="en-US" sz="2400" b="1" dirty="0" smtClean="0"/>
              <a:t>JPEG Format Analysis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b="1" dirty="0" smtClean="0"/>
              <a:t>Double Quantization Effect</a:t>
            </a:r>
          </a:p>
          <a:p>
            <a:pPr lvl="1">
              <a:buFont typeface="Arial" pitchFamily="34" charset="0"/>
              <a:buChar char="•"/>
            </a:pPr>
            <a:r>
              <a:rPr lang="en-US" sz="2400" b="1" dirty="0" smtClean="0"/>
              <a:t>Error Level Analysis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b="1" dirty="0" smtClean="0"/>
              <a:t>Non-consistent Image Quality</a:t>
            </a:r>
          </a:p>
          <a:p>
            <a:pPr lvl="1">
              <a:buFont typeface="Arial" pitchFamily="34" charset="0"/>
              <a:buChar char="•"/>
            </a:pPr>
            <a:r>
              <a:rPr lang="en-US" sz="2400" b="1" dirty="0" smtClean="0"/>
              <a:t>Mixed images</a:t>
            </a:r>
            <a:endParaRPr lang="en-US" sz="2400" dirty="0" smtClean="0"/>
          </a:p>
          <a:p>
            <a:endParaRPr lang="en-US" b="1" dirty="0" smtClean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cs typeface="Times New Roman" pitchFamily="18" charset="0"/>
              </a:rPr>
              <a:t>Copy-move forgery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 portion from the picture is copied and pasted over any other portion in the same image. </a:t>
            </a: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It is also called as cloning.</a:t>
            </a:r>
          </a:p>
          <a:p>
            <a:endParaRPr lang="en-IN" dirty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0" y="2571744"/>
            <a:ext cx="2362200" cy="3964287"/>
          </a:xfrm>
          <a:prstGeom prst="rect">
            <a:avLst/>
          </a:prstGeom>
        </p:spPr>
      </p:pic>
      <p:pic>
        <p:nvPicPr>
          <p:cNvPr id="5" name="Picture 2" descr="C:\Users\Hiral\Downloads\for.jpg"/>
          <p:cNvPicPr>
            <a:picLocks noChangeAspect="1" noChangeArrowheads="1"/>
          </p:cNvPicPr>
          <p:nvPr/>
        </p:nvPicPr>
        <p:blipFill>
          <a:blip r:embed="rId3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Examples:</a:t>
            </a:r>
            <a:endParaRPr lang="en-IN" sz="3200" b="1" dirty="0"/>
          </a:p>
        </p:txBody>
      </p:sp>
      <p:pic>
        <p:nvPicPr>
          <p:cNvPr id="2050" name="Picture 2" descr="C:\Users\Hiral\Documents\MATLAB\Kittens1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 bwMode="auto">
          <a:xfrm>
            <a:off x="428596" y="2714620"/>
            <a:ext cx="3657600" cy="1828800"/>
          </a:xfrm>
          <a:prstGeom prst="rect">
            <a:avLst/>
          </a:prstGeom>
          <a:noFill/>
        </p:spPr>
      </p:pic>
      <p:pic>
        <p:nvPicPr>
          <p:cNvPr id="2051" name="Picture 3" descr="C:\Users\Hiral\Documents\MATLAB\kittensresult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 bwMode="auto">
          <a:xfrm>
            <a:off x="4286248" y="2714620"/>
            <a:ext cx="3657600" cy="1828800"/>
          </a:xfrm>
          <a:prstGeom prst="rect">
            <a:avLst/>
          </a:prstGeom>
          <a:noFill/>
        </p:spPr>
      </p:pic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4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>
          <a:xfrm>
            <a:off x="357158" y="1643050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4286248" y="1643050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6148" name="Picture 4" descr="C:\Users\Hiral\Documents\MATLAB\twins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737976"/>
            <a:ext cx="3714776" cy="2484772"/>
          </a:xfrm>
          <a:prstGeom prst="rect">
            <a:avLst/>
          </a:prstGeom>
          <a:noFill/>
        </p:spPr>
      </p:pic>
      <p:pic>
        <p:nvPicPr>
          <p:cNvPr id="6149" name="Picture 5" descr="C:\Users\Hiral\Documents\MATLAB\twinsresult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357686" y="2786058"/>
            <a:ext cx="3657600" cy="24465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"/>
          </p:nvPr>
        </p:nvSpPr>
        <p:spPr>
          <a:xfrm>
            <a:off x="285720" y="1571612"/>
            <a:ext cx="3657600" cy="658368"/>
          </a:xfrm>
        </p:spPr>
        <p:txBody>
          <a:bodyPr/>
          <a:lstStyle/>
          <a:p>
            <a:r>
              <a:rPr lang="en-US" dirty="0" smtClean="0"/>
              <a:t>Input Image:</a:t>
            </a:r>
            <a:endParaRPr lang="en-IN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>
          <a:xfrm>
            <a:off x="4214810" y="1571612"/>
            <a:ext cx="3657600" cy="658368"/>
          </a:xfrm>
        </p:spPr>
        <p:txBody>
          <a:bodyPr/>
          <a:lstStyle/>
          <a:p>
            <a:r>
              <a:rPr lang="en-US" dirty="0" smtClean="0"/>
              <a:t>Output:</a:t>
            </a:r>
            <a:endParaRPr lang="en-IN" dirty="0"/>
          </a:p>
        </p:txBody>
      </p:sp>
      <p:pic>
        <p:nvPicPr>
          <p:cNvPr id="4" name="Picture 2" descr="C:\Users\Hiral\Downloads\for.jpg"/>
          <p:cNvPicPr>
            <a:picLocks noChangeAspect="1" noChangeArrowheads="1"/>
          </p:cNvPicPr>
          <p:nvPr/>
        </p:nvPicPr>
        <p:blipFill>
          <a:blip r:embed="rId2"/>
          <a:srcRect l="6205"/>
          <a:stretch>
            <a:fillRect/>
          </a:stretch>
        </p:blipFill>
        <p:spPr bwMode="auto">
          <a:xfrm>
            <a:off x="7862182" y="0"/>
            <a:ext cx="1281818" cy="1428736"/>
          </a:xfrm>
          <a:prstGeom prst="rect">
            <a:avLst/>
          </a:prstGeom>
          <a:noFill/>
        </p:spPr>
      </p:pic>
      <p:pic>
        <p:nvPicPr>
          <p:cNvPr id="9218" name="Picture 2" descr="C:\Users\Hiral\Documents\MATLAB\evi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2714620"/>
            <a:ext cx="3786214" cy="2517456"/>
          </a:xfrm>
          <a:prstGeom prst="rect">
            <a:avLst/>
          </a:prstGeom>
          <a:noFill/>
        </p:spPr>
      </p:pic>
      <p:pic>
        <p:nvPicPr>
          <p:cNvPr id="9219" name="Picture 3" descr="C:\Users\Hiral\Documents\MATLAB\eviresult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4143372" y="2714620"/>
            <a:ext cx="3714776" cy="24699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3695</TotalTime>
  <Words>668</Words>
  <Application>Microsoft Office PowerPoint</Application>
  <PresentationFormat>On-screen Show (4:3)</PresentationFormat>
  <Paragraphs>175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Oriel</vt:lpstr>
      <vt:lpstr>Slide 1</vt:lpstr>
      <vt:lpstr>Problem Definition</vt:lpstr>
      <vt:lpstr>Block Diagram</vt:lpstr>
      <vt:lpstr>Input processing</vt:lpstr>
      <vt:lpstr>Forgery Analysis</vt:lpstr>
      <vt:lpstr>Copy-move forgery</vt:lpstr>
      <vt:lpstr>Examples:</vt:lpstr>
      <vt:lpstr>Slide 8</vt:lpstr>
      <vt:lpstr>Slide 9</vt:lpstr>
      <vt:lpstr>Recognition</vt:lpstr>
      <vt:lpstr>Algorithm:</vt:lpstr>
      <vt:lpstr>Examples:</vt:lpstr>
      <vt:lpstr>Slide 13</vt:lpstr>
      <vt:lpstr>Slide 14</vt:lpstr>
      <vt:lpstr>Slide 15</vt:lpstr>
      <vt:lpstr>Slide 16</vt:lpstr>
      <vt:lpstr>Slide 17</vt:lpstr>
      <vt:lpstr>Slide 18</vt:lpstr>
      <vt:lpstr>Deletion of an Object Forgery</vt:lpstr>
      <vt:lpstr>Examples:</vt:lpstr>
      <vt:lpstr>Slide 21</vt:lpstr>
      <vt:lpstr>Slide 22</vt:lpstr>
      <vt:lpstr>Splicing</vt:lpstr>
      <vt:lpstr>Exmaples:</vt:lpstr>
      <vt:lpstr>Slide 25</vt:lpstr>
      <vt:lpstr>Double quantization effect</vt:lpstr>
      <vt:lpstr>Double quantization effect</vt:lpstr>
      <vt:lpstr>Non-Consistent Image</vt:lpstr>
      <vt:lpstr>Example</vt:lpstr>
      <vt:lpstr>Steganography</vt:lpstr>
      <vt:lpstr>Examples:</vt:lpstr>
      <vt:lpstr>Result Analysis</vt:lpstr>
      <vt:lpstr>Slide 33</vt:lpstr>
      <vt:lpstr>Slide 34</vt:lpstr>
      <vt:lpstr>Slide 35</vt:lpstr>
      <vt:lpstr>Copy Move Forgery &amp; Deletion of an Object Detection</vt:lpstr>
      <vt:lpstr>Slide 37</vt:lpstr>
      <vt:lpstr>Slide 38</vt:lpstr>
      <vt:lpstr>Slide 39</vt:lpstr>
      <vt:lpstr>Slide 40</vt:lpstr>
      <vt:lpstr>Slide 41</vt:lpstr>
      <vt:lpstr>Achivements</vt:lpstr>
      <vt:lpstr>Conclusion &amp; future Scope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Forgery Analysis &amp; Detection Using Image Processing For Forensic Sciences</dc:title>
  <dc:creator>Hiral</dc:creator>
  <cp:lastModifiedBy>Hiral</cp:lastModifiedBy>
  <cp:revision>165</cp:revision>
  <dcterms:created xsi:type="dcterms:W3CDTF">2014-03-17T13:06:53Z</dcterms:created>
  <dcterms:modified xsi:type="dcterms:W3CDTF">2014-04-28T18:36:14Z</dcterms:modified>
</cp:coreProperties>
</file>